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ernoru SemiCondensed" charset="1" panose="00000A06000000000000"/>
      <p:regular r:id="rId19"/>
    </p:embeddedFont>
    <p:embeddedFont>
      <p:font typeface="Prata" charset="1" panose="00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64679"/>
            <a:ext cx="16105784" cy="350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9"/>
              </a:lnSpc>
              <a:spcBef>
                <a:spcPct val="0"/>
              </a:spcBef>
            </a:pPr>
            <a:r>
              <a:rPr lang="en-US" sz="10050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OLIST  E - COMMERCE  STORE  ANALYSIS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78581" y="975653"/>
            <a:ext cx="1582656" cy="1582656"/>
          </a:xfrm>
          <a:custGeom>
            <a:avLst/>
            <a:gdLst/>
            <a:ahLst/>
            <a:cxnLst/>
            <a:rect r="r" b="b" t="t" l="l"/>
            <a:pathLst>
              <a:path h="1582656" w="1582656">
                <a:moveTo>
                  <a:pt x="0" y="0"/>
                </a:moveTo>
                <a:lnTo>
                  <a:pt x="1582656" y="0"/>
                </a:lnTo>
                <a:lnTo>
                  <a:pt x="1582656" y="1582656"/>
                </a:lnTo>
                <a:lnTo>
                  <a:pt x="0" y="1582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6182" y="1171575"/>
            <a:ext cx="10381449" cy="133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5"/>
              </a:lnSpc>
            </a:pPr>
            <a:r>
              <a:rPr lang="en-US" sz="9714" spc="359" u="sng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3957" y="850524"/>
            <a:ext cx="9334940" cy="1545520"/>
          </a:xfrm>
          <a:custGeom>
            <a:avLst/>
            <a:gdLst/>
            <a:ahLst/>
            <a:cxnLst/>
            <a:rect r="r" b="b" t="t" l="l"/>
            <a:pathLst>
              <a:path h="1545520" w="9334940">
                <a:moveTo>
                  <a:pt x="0" y="0"/>
                </a:moveTo>
                <a:lnTo>
                  <a:pt x="9334940" y="0"/>
                </a:lnTo>
                <a:lnTo>
                  <a:pt x="9334940" y="1545520"/>
                </a:lnTo>
                <a:lnTo>
                  <a:pt x="0" y="154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63957" y="5310705"/>
            <a:ext cx="9334940" cy="2006359"/>
          </a:xfrm>
          <a:custGeom>
            <a:avLst/>
            <a:gdLst/>
            <a:ahLst/>
            <a:cxnLst/>
            <a:rect r="r" b="b" t="t" l="l"/>
            <a:pathLst>
              <a:path h="2006359" w="9334940">
                <a:moveTo>
                  <a:pt x="0" y="0"/>
                </a:moveTo>
                <a:lnTo>
                  <a:pt x="9334940" y="0"/>
                </a:lnTo>
                <a:lnTo>
                  <a:pt x="9334940" y="2006359"/>
                </a:lnTo>
                <a:lnTo>
                  <a:pt x="0" y="2006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05" r="0" b="-180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9717" y="535646"/>
            <a:ext cx="6223873" cy="273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 2: Count of Orders with Review Score 5 and Payment Type as Credit Card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COUNT(DISTINCT o.order_id) AS Orders_With_Review_5_And_CreditCard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orders o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order_review r ON o.order_id = r.order_id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order_payments p ON o.order_id = p.order_id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r.review_score = 5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AND LOWER(p.payment_type) = 'credit_card';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4777" y="4122014"/>
            <a:ext cx="7764006" cy="319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KPI 3: Average Delivery Time for Pet Shop Products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ROUND(AVG(DATEDIFF(o.order_delivered_customer_date, o.order_purchase_timestamp)), 2) AS Avg_Delivery_Days_Pet_Shop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orders o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order_items oi ON o.order_id = oi.order_id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products p ON oi.product_id = p.product_id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p.product_category_name = 'pet_shop'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AND o.order_delivered_customer_date IS NOT NULL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AND o.order_purchase_timestamp IS NOT NULL;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0550" y="1652912"/>
            <a:ext cx="9888380" cy="1244855"/>
          </a:xfrm>
          <a:custGeom>
            <a:avLst/>
            <a:gdLst/>
            <a:ahLst/>
            <a:cxnLst/>
            <a:rect r="r" b="b" t="t" l="l"/>
            <a:pathLst>
              <a:path h="1244855" w="9888380">
                <a:moveTo>
                  <a:pt x="0" y="0"/>
                </a:moveTo>
                <a:lnTo>
                  <a:pt x="9888380" y="0"/>
                </a:lnTo>
                <a:lnTo>
                  <a:pt x="9888380" y="1244855"/>
                </a:lnTo>
                <a:lnTo>
                  <a:pt x="0" y="124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76939" y="5544106"/>
            <a:ext cx="8482361" cy="3269021"/>
          </a:xfrm>
          <a:custGeom>
            <a:avLst/>
            <a:gdLst/>
            <a:ahLst/>
            <a:cxnLst/>
            <a:rect r="r" b="b" t="t" l="l"/>
            <a:pathLst>
              <a:path h="3269021" w="8482361">
                <a:moveTo>
                  <a:pt x="0" y="0"/>
                </a:moveTo>
                <a:lnTo>
                  <a:pt x="8482361" y="0"/>
                </a:lnTo>
                <a:lnTo>
                  <a:pt x="8482361" y="3269021"/>
                </a:lnTo>
                <a:lnTo>
                  <a:pt x="0" y="3269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9998" y="320461"/>
            <a:ext cx="6700553" cy="388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KPI 4: Average Order Price and Payment Amount for Customers in São Paulo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c.customer_city,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CONCAT('₹', ROUND(AVG(oi.price), 2)) AS Avg_Order_Price,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CONCAT('₹', ROUND(AVG(p.payment_value), 2)) AS Avg_Payment_Amount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customers c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orders o ON c.customer_id = o.customer_id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order_items oi ON o.order_id = oi.order_id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order_payments p ON o.order_id = p.order_id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c.customer_city = 'sao paulo'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c.customer_city;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9998" y="4715975"/>
            <a:ext cx="9251578" cy="4097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KPI 5: Relationship Between Shipping Days and Review Scores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r.review_score,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ROUND(AVG(DATEDIFF(o.order_delivered_customer_date, o.order_purchase_timestamp)), 2) AS Avg_Shipping_Days,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COUNT(*) AS Total_Orders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order_review r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orders o ON r.order_id = o.order_id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o.order_delivered_customer_date IS NOT NULL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AND o.order_purchase_timestamp IS NOT NULL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AND r.review_score BETWEEN 1 AND 5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r.review_score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</a:p>
          <a:p>
            <a:pPr algn="l">
              <a:lnSpc>
                <a:spcPts val="1845"/>
              </a:lnSpc>
              <a:spcBef>
                <a:spcPct val="0"/>
              </a:spcBef>
            </a:pPr>
            <a:r>
              <a:rPr lang="en-US" b="true" sz="13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 r.review_score;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7853" y="307246"/>
            <a:ext cx="3774666" cy="2691805"/>
          </a:xfrm>
          <a:custGeom>
            <a:avLst/>
            <a:gdLst/>
            <a:ahLst/>
            <a:cxnLst/>
            <a:rect r="r" b="b" t="t" l="l"/>
            <a:pathLst>
              <a:path h="2691805" w="3774666">
                <a:moveTo>
                  <a:pt x="0" y="0"/>
                </a:moveTo>
                <a:lnTo>
                  <a:pt x="3774665" y="0"/>
                </a:lnTo>
                <a:lnTo>
                  <a:pt x="3774665" y="2691805"/>
                </a:lnTo>
                <a:lnTo>
                  <a:pt x="0" y="2691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1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551524"/>
            <a:ext cx="18288000" cy="312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Credit cards are the most used and valuable payment method.</a:t>
            </a:r>
          </a:p>
          <a:p>
            <a:pPr algn="ctr">
              <a:lnSpc>
                <a:spcPts val="3531"/>
              </a:lnSpc>
              <a:spcBef>
                <a:spcPct val="0"/>
              </a:spcBef>
            </a:pPr>
          </a:p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Delivery speed is a key area for improvement, although customer satisfaction remains strong.</a:t>
            </a:r>
          </a:p>
          <a:p>
            <a:pPr algn="ctr">
              <a:lnSpc>
                <a:spcPts val="3531"/>
              </a:lnSpc>
              <a:spcBef>
                <a:spcPct val="0"/>
              </a:spcBef>
            </a:pPr>
          </a:p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São Paulo remains a major contributor to sales with higher-than-average payments.</a:t>
            </a:r>
          </a:p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This dashboard provides a strong foundation for data-driven decisions in improving logistics, payment options, and customer satisfaction."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87693" y="422847"/>
            <a:ext cx="3275782" cy="60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  <a:spcBef>
                <a:spcPct val="0"/>
              </a:spcBef>
            </a:pPr>
            <a:r>
              <a:rPr lang="en-US" sz="3522" u="sng">
                <a:solidFill>
                  <a:srgbClr val="FB5E0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CONCLUSION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46893" y="2750100"/>
            <a:ext cx="2014538" cy="44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sz="2522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"In summary: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0810" y="3296896"/>
            <a:ext cx="14492728" cy="1897230"/>
          </a:xfrm>
          <a:custGeom>
            <a:avLst/>
            <a:gdLst/>
            <a:ahLst/>
            <a:cxnLst/>
            <a:rect r="r" b="b" t="t" l="l"/>
            <a:pathLst>
              <a:path h="1897230" w="14492728">
                <a:moveTo>
                  <a:pt x="0" y="0"/>
                </a:moveTo>
                <a:lnTo>
                  <a:pt x="14492728" y="0"/>
                </a:lnTo>
                <a:lnTo>
                  <a:pt x="14492728" y="1897229"/>
                </a:lnTo>
                <a:lnTo>
                  <a:pt x="0" y="1897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17751" y="6608540"/>
            <a:ext cx="2439758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</a:p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The detailed implementation roadmap will guide the company through the key milestones of market entry.</a:t>
            </a:r>
          </a:p>
          <a:p>
            <a:pPr algn="ctr">
              <a:lnSpc>
                <a:spcPts val="16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11265" y="858210"/>
            <a:ext cx="1039154" cy="928744"/>
          </a:xfrm>
          <a:custGeom>
            <a:avLst/>
            <a:gdLst/>
            <a:ahLst/>
            <a:cxnLst/>
            <a:rect r="r" b="b" t="t" l="l"/>
            <a:pathLst>
              <a:path h="928744" w="1039154">
                <a:moveTo>
                  <a:pt x="0" y="0"/>
                </a:moveTo>
                <a:lnTo>
                  <a:pt x="1039154" y="0"/>
                </a:lnTo>
                <a:lnTo>
                  <a:pt x="1039154" y="928744"/>
                </a:lnTo>
                <a:lnTo>
                  <a:pt x="0" y="928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9256" y="923925"/>
            <a:ext cx="2522101" cy="86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1"/>
              </a:lnSpc>
              <a:spcBef>
                <a:spcPct val="0"/>
              </a:spcBef>
            </a:pPr>
            <a:r>
              <a:rPr lang="en-US" sz="5022" u="sng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GROUP - 1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9009" y="2834301"/>
            <a:ext cx="11114792" cy="487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sz="4636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1 .  SANSKRITI VERMA </a:t>
            </a:r>
          </a:p>
          <a:p>
            <a:pPr algn="ctr">
              <a:lnSpc>
                <a:spcPts val="6490"/>
              </a:lnSpc>
            </a:pPr>
            <a:r>
              <a:rPr lang="en-US" sz="4636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2 . DHIWAAKAR  M</a:t>
            </a:r>
          </a:p>
          <a:p>
            <a:pPr algn="ctr">
              <a:lnSpc>
                <a:spcPts val="6490"/>
              </a:lnSpc>
            </a:pPr>
            <a:r>
              <a:rPr lang="en-US" sz="4636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3 . ANKIT AJITSING CHANDEL </a:t>
            </a:r>
          </a:p>
          <a:p>
            <a:pPr algn="ctr">
              <a:lnSpc>
                <a:spcPts val="6490"/>
              </a:lnSpc>
            </a:pPr>
            <a:r>
              <a:rPr lang="en-US" sz="4636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4 . TIRUNAVALLI  SAI  AKASH </a:t>
            </a:r>
          </a:p>
          <a:p>
            <a:pPr algn="ctr">
              <a:lnSpc>
                <a:spcPts val="6490"/>
              </a:lnSpc>
            </a:pPr>
            <a:r>
              <a:rPr lang="en-US" sz="4636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5 . MOHAMMAD AZIM </a:t>
            </a:r>
          </a:p>
          <a:p>
            <a:pPr algn="ctr">
              <a:lnSpc>
                <a:spcPts val="6490"/>
              </a:lnSpc>
              <a:spcBef>
                <a:spcPct val="0"/>
              </a:spcBef>
            </a:pPr>
            <a:r>
              <a:rPr lang="en-US" sz="4636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6 . RAJAT N. SHARMA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  <a:r>
                <a:rPr lang="en-US" sz="2222">
                  <a:solidFill>
                    <a:srgbClr val="000000">
                      <a:alpha val="24706"/>
                    </a:srgbClr>
                  </a:solidFill>
                  <a:latin typeface="Prata"/>
                  <a:ea typeface="Prata"/>
                  <a:cs typeface="Prata"/>
                  <a:sym typeface="Prata"/>
                </a:rPr>
                <a:t>vOther methods like voucher, debit card, and undefined have significantly lower transaction values.</a:t>
              </a:r>
            </a:p>
            <a:p>
              <a:pPr algn="ctr">
                <a:lnSpc>
                  <a:spcPts val="3111"/>
                </a:lnSpc>
              </a:pPr>
              <a:r>
                <a:rPr lang="en-US" sz="2222">
                  <a:solidFill>
                    <a:srgbClr val="000000">
                      <a:alpha val="24706"/>
                    </a:srgbClr>
                  </a:solidFill>
                  <a:latin typeface="Prata"/>
                  <a:ea typeface="Prata"/>
                  <a:cs typeface="Prata"/>
                  <a:sym typeface="Prata"/>
                </a:rPr>
                <a:t>This tells us that customers strongly prefer credit cards for online purchases."</a:t>
              </a:r>
            </a:p>
            <a:p>
              <a:pPr algn="ctr">
                <a:lnSpc>
                  <a:spcPts val="3111"/>
                </a:lnSpc>
              </a:pPr>
            </a:p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44301" y="6100843"/>
            <a:ext cx="1512929" cy="2245535"/>
          </a:xfrm>
          <a:custGeom>
            <a:avLst/>
            <a:gdLst/>
            <a:ahLst/>
            <a:cxnLst/>
            <a:rect r="r" b="b" t="t" l="l"/>
            <a:pathLst>
              <a:path h="2245535" w="1512929">
                <a:moveTo>
                  <a:pt x="0" y="0"/>
                </a:moveTo>
                <a:lnTo>
                  <a:pt x="1512929" y="0"/>
                </a:lnTo>
                <a:lnTo>
                  <a:pt x="1512929" y="2245534"/>
                </a:lnTo>
                <a:lnTo>
                  <a:pt x="0" y="224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5685" y="942975"/>
            <a:ext cx="8957429" cy="75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1"/>
              </a:lnSpc>
              <a:spcBef>
                <a:spcPct val="0"/>
              </a:spcBef>
            </a:pPr>
            <a:r>
              <a:rPr lang="en-US" sz="4422" u="sng">
                <a:solidFill>
                  <a:srgbClr val="FFFFFF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E-Commerce Dashboard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850" y="2567508"/>
            <a:ext cx="18011150" cy="133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b="true" sz="25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Today,  we are going to Explain  our E-Commerce Dashboard, which provides a comprehensive overview of key metrics related to customer payments, order behavior, delivery times, and product performance.</a:t>
            </a:r>
          </a:p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b="true" sz="25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Let’s begin by exploring the insights one panel at a time."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425" y="4202765"/>
            <a:ext cx="18011150" cy="1336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25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  in this  first we have done the cleaning part and checked wheather errors and null are removed  before creating KPI’s </a:t>
            </a:r>
          </a:p>
          <a:p>
            <a:pPr algn="ctr">
              <a:lnSpc>
                <a:spcPts val="3531"/>
              </a:lnSpc>
              <a:spcBef>
                <a:spcPct val="0"/>
              </a:spcBef>
            </a:pPr>
            <a:r>
              <a:rPr lang="en-US" b="true" sz="25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then we created KPI’s  and for each KPI we have done some calculations that we need to add 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2050" y="6062743"/>
            <a:ext cx="15047650" cy="107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Payment Summary by Type (Top Left):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"This chart highlights the total and average payment values by different payment types.</a:t>
            </a:r>
          </a:p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b="true" sz="20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we can see, credit cards dominate with a total payment value of 13 million, followed by boleto at 3 million.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850" y="7440885"/>
            <a:ext cx="14310717" cy="107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b="true" sz="2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 methods like voucher, debit card, and undefined have significantly lower transaction values.</a:t>
            </a:r>
          </a:p>
          <a:p>
            <a:pPr algn="ctr">
              <a:lnSpc>
                <a:spcPts val="2911"/>
              </a:lnSpc>
              <a:spcBef>
                <a:spcPct val="0"/>
              </a:spcBef>
            </a:pPr>
            <a:r>
              <a:rPr lang="en-US" b="true" sz="2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tells us that customers strongly prefer credit cards for online purchases."</a:t>
            </a:r>
          </a:p>
          <a:p>
            <a:pPr algn="ctr">
              <a:lnSpc>
                <a:spcPts val="291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74502" y="6062743"/>
            <a:ext cx="387548" cy="37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📊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7663" y="2533986"/>
            <a:ext cx="1732402" cy="1917145"/>
          </a:xfrm>
          <a:custGeom>
            <a:avLst/>
            <a:gdLst/>
            <a:ahLst/>
            <a:cxnLst/>
            <a:rect r="r" b="b" t="t" l="l"/>
            <a:pathLst>
              <a:path h="1917145" w="1732402">
                <a:moveTo>
                  <a:pt x="0" y="0"/>
                </a:moveTo>
                <a:lnTo>
                  <a:pt x="1732403" y="0"/>
                </a:lnTo>
                <a:lnTo>
                  <a:pt x="1732403" y="1917146"/>
                </a:lnTo>
                <a:lnTo>
                  <a:pt x="0" y="191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593" y="5050058"/>
            <a:ext cx="1841677" cy="1986122"/>
          </a:xfrm>
          <a:custGeom>
            <a:avLst/>
            <a:gdLst/>
            <a:ahLst/>
            <a:cxnLst/>
            <a:rect r="r" b="b" t="t" l="l"/>
            <a:pathLst>
              <a:path h="1986122" w="1841677">
                <a:moveTo>
                  <a:pt x="0" y="0"/>
                </a:moveTo>
                <a:lnTo>
                  <a:pt x="1841677" y="0"/>
                </a:lnTo>
                <a:lnTo>
                  <a:pt x="1841677" y="1986122"/>
                </a:lnTo>
                <a:lnTo>
                  <a:pt x="0" y="1986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8243" y="779476"/>
            <a:ext cx="15975622" cy="208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  <a:spcBef>
                <a:spcPct val="0"/>
              </a:spcBef>
            </a:pPr>
            <a:r>
              <a:rPr lang="en-US" b="true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📈 2. Order &amp; Review Counts by Payment Type (Top Center):</a:t>
            </a:r>
          </a:p>
          <a:p>
            <a:pPr algn="ctr">
              <a:lnSpc>
                <a:spcPts val="3334"/>
              </a:lnSpc>
              <a:spcBef>
                <a:spcPct val="0"/>
              </a:spcBef>
            </a:pPr>
            <a:r>
              <a:rPr lang="en-US" b="true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"This bar chart shows the count of orders and review scores segmented by payment type.</a:t>
            </a:r>
          </a:p>
          <a:p>
            <a:pPr algn="ctr">
              <a:lnSpc>
                <a:spcPts val="3334"/>
              </a:lnSpc>
              <a:spcBef>
                <a:spcPct val="0"/>
              </a:spcBef>
            </a:pPr>
            <a:r>
              <a:rPr lang="en-US" b="true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Again, credit cards lead with nearly 99K orders, indicating not only high value but high volume as well.</a:t>
            </a:r>
          </a:p>
          <a:p>
            <a:pPr algn="ctr">
              <a:lnSpc>
                <a:spcPts val="3334"/>
              </a:lnSpc>
              <a:spcBef>
                <a:spcPct val="0"/>
              </a:spcBef>
            </a:pPr>
            <a:r>
              <a:rPr lang="en-US" b="true" sz="23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number of reviews aligns closely with the order volume, reinforcing that credit card users are the most active customers."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8243" y="3595533"/>
            <a:ext cx="15754707" cy="166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🧾 3. Filters (Top Right):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"To the right, we have slicers for payment type and order status, allowing us to filter the data dynamically.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enables more granular analysis, such as focusing only on delivered or approved orders."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95494"/>
            <a:ext cx="16230600" cy="200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b="true" sz="22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💳 4. São Paulo Order Analysis (Bottom Left):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b="true" sz="2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"This section focuses on customers from São Paulo (SP).</a:t>
            </a:r>
          </a:p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b="true" sz="22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average order price is 110, while the average payment value is slightly higher at 138.</a:t>
            </a:r>
          </a:p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b="true" sz="22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suggests possible use of multiple payment installments or additional services like express delivery or tips."</a:t>
            </a:r>
          </a:p>
          <a:p>
            <a:pPr algn="ctr">
              <a:lnSpc>
                <a:spcPts val="31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739" y="3877459"/>
            <a:ext cx="3947264" cy="1901002"/>
          </a:xfrm>
          <a:custGeom>
            <a:avLst/>
            <a:gdLst/>
            <a:ahLst/>
            <a:cxnLst/>
            <a:rect r="r" b="b" t="t" l="l"/>
            <a:pathLst>
              <a:path h="1901002" w="3947264">
                <a:moveTo>
                  <a:pt x="0" y="0"/>
                </a:moveTo>
                <a:lnTo>
                  <a:pt x="3947263" y="0"/>
                </a:lnTo>
                <a:lnTo>
                  <a:pt x="3947263" y="1901002"/>
                </a:lnTo>
                <a:lnTo>
                  <a:pt x="0" y="1901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98731" y="3877459"/>
            <a:ext cx="1901002" cy="1901002"/>
          </a:xfrm>
          <a:custGeom>
            <a:avLst/>
            <a:gdLst/>
            <a:ahLst/>
            <a:cxnLst/>
            <a:rect r="r" b="b" t="t" l="l"/>
            <a:pathLst>
              <a:path h="1901002" w="1901002">
                <a:moveTo>
                  <a:pt x="0" y="0"/>
                </a:moveTo>
                <a:lnTo>
                  <a:pt x="1901002" y="0"/>
                </a:lnTo>
                <a:lnTo>
                  <a:pt x="1901002" y="1901002"/>
                </a:lnTo>
                <a:lnTo>
                  <a:pt x="0" y="1901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3739" y="1414494"/>
            <a:ext cx="17594261" cy="313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b="true" sz="253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🚚 5. Delivery Time vs. Review Score (Bottom Center):</a:t>
            </a:r>
          </a:p>
          <a:p>
            <a:pPr algn="ctr">
              <a:lnSpc>
                <a:spcPts val="3553"/>
              </a:lnSpc>
              <a:spcBef>
                <a:spcPct val="0"/>
              </a:spcBef>
            </a:pPr>
          </a:p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b="true" sz="253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"Here we analyze the relationship between delivery time and review score:</a:t>
            </a:r>
          </a:p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b="true" sz="253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average delivery time is 12.5 days, while the average review score is 4.09 out of 5.</a:t>
            </a:r>
          </a:p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b="true" sz="253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indicates that even with longer delivery times, customers are fairly satisfied — though there's room to improve delivery speed."</a:t>
            </a:r>
          </a:p>
          <a:p>
            <a:pPr algn="ctr">
              <a:lnSpc>
                <a:spcPts val="355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8755" y="5086350"/>
            <a:ext cx="18069245" cy="266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b="true" sz="25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🐾 6. Delivery Time by Product Category (Bottom Right):</a:t>
            </a:r>
          </a:p>
          <a:p>
            <a:pPr algn="ctr">
              <a:lnSpc>
                <a:spcPts val="3515"/>
              </a:lnSpc>
              <a:spcBef>
                <a:spcPct val="0"/>
              </a:spcBef>
            </a:pPr>
          </a:p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b="true" sz="25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"This chart breaks down average delivery time by product category, and currently displays data for pet_shop, which also has a delivery time of 12.5 days.</a:t>
            </a:r>
          </a:p>
          <a:p>
            <a:pPr algn="ctr">
              <a:lnSpc>
                <a:spcPts val="3515"/>
              </a:lnSpc>
              <a:spcBef>
                <a:spcPct val="0"/>
              </a:spcBef>
            </a:pPr>
            <a:r>
              <a:rPr lang="en-US" b="true" sz="251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can use filters to explore other categories and identify where delays are more prominent."</a:t>
            </a:r>
          </a:p>
          <a:p>
            <a:pPr algn="ctr">
              <a:lnSpc>
                <a:spcPts val="35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9017" y="1250279"/>
            <a:ext cx="17035547" cy="7165108"/>
          </a:xfrm>
          <a:custGeom>
            <a:avLst/>
            <a:gdLst/>
            <a:ahLst/>
            <a:cxnLst/>
            <a:rect r="r" b="b" t="t" l="l"/>
            <a:pathLst>
              <a:path h="7165108" w="17035547">
                <a:moveTo>
                  <a:pt x="0" y="0"/>
                </a:moveTo>
                <a:lnTo>
                  <a:pt x="17035547" y="0"/>
                </a:lnTo>
                <a:lnTo>
                  <a:pt x="17035547" y="7165108"/>
                </a:lnTo>
                <a:lnTo>
                  <a:pt x="0" y="7165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841541" y="390581"/>
            <a:ext cx="4662003" cy="60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  <a:spcBef>
                <a:spcPct val="0"/>
              </a:spcBef>
            </a:pPr>
            <a:r>
              <a:rPr lang="en-US" sz="3522" u="sng">
                <a:solidFill>
                  <a:srgbClr val="FB5E0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EXCEL DASHBOARD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33437" y="1028700"/>
            <a:ext cx="15266590" cy="8187731"/>
          </a:xfrm>
          <a:custGeom>
            <a:avLst/>
            <a:gdLst/>
            <a:ahLst/>
            <a:cxnLst/>
            <a:rect r="r" b="b" t="t" l="l"/>
            <a:pathLst>
              <a:path h="8187731" w="15266590">
                <a:moveTo>
                  <a:pt x="0" y="0"/>
                </a:moveTo>
                <a:lnTo>
                  <a:pt x="15266590" y="0"/>
                </a:lnTo>
                <a:lnTo>
                  <a:pt x="15266590" y="8187731"/>
                </a:lnTo>
                <a:lnTo>
                  <a:pt x="0" y="8187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93787" y="204469"/>
            <a:ext cx="4260754" cy="61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  <a:spcBef>
                <a:spcPct val="0"/>
              </a:spcBef>
            </a:pPr>
            <a:r>
              <a:rPr lang="en-US" sz="3547" u="sng">
                <a:solidFill>
                  <a:srgbClr val="FB5E0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POWERBI 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3891"/>
            <a:ext cx="16230600" cy="7744247"/>
          </a:xfrm>
          <a:custGeom>
            <a:avLst/>
            <a:gdLst/>
            <a:ahLst/>
            <a:cxnLst/>
            <a:rect r="r" b="b" t="t" l="l"/>
            <a:pathLst>
              <a:path h="7744247" w="16230600">
                <a:moveTo>
                  <a:pt x="0" y="0"/>
                </a:moveTo>
                <a:lnTo>
                  <a:pt x="16230600" y="0"/>
                </a:lnTo>
                <a:lnTo>
                  <a:pt x="16230600" y="7744247"/>
                </a:lnTo>
                <a:lnTo>
                  <a:pt x="0" y="7744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69685" y="409610"/>
            <a:ext cx="4710574" cy="60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  <a:spcBef>
                <a:spcPct val="0"/>
              </a:spcBef>
            </a:pPr>
            <a:r>
              <a:rPr lang="en-US" sz="3522" u="sng">
                <a:solidFill>
                  <a:srgbClr val="FB5E0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TABLEAU 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45589" y="3654888"/>
            <a:ext cx="10685028" cy="1173800"/>
          </a:xfrm>
          <a:custGeom>
            <a:avLst/>
            <a:gdLst/>
            <a:ahLst/>
            <a:cxnLst/>
            <a:rect r="r" b="b" t="t" l="l"/>
            <a:pathLst>
              <a:path h="1173800" w="10685028">
                <a:moveTo>
                  <a:pt x="0" y="0"/>
                </a:moveTo>
                <a:lnTo>
                  <a:pt x="10685029" y="0"/>
                </a:lnTo>
                <a:lnTo>
                  <a:pt x="10685029" y="1173800"/>
                </a:lnTo>
                <a:lnTo>
                  <a:pt x="0" y="1173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831" y="771787"/>
            <a:ext cx="6290191" cy="388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KPI 1: Weekday vs Weekend Payment Statistics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o.order_id,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o.order_purchase_timestamp,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p.payment_value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orders o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order_payments p ON o.order_id = p.order_id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o.order_purchase_timestamp IS NOT NULL;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CASE 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WHEN DAYOFWEEK(order_purchase_timestamp) IN (1, 7) THEN 'Weekend'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ELSE 'Weekday'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END AS Day_Type,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5831" y="4800113"/>
            <a:ext cx="7378065" cy="319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COUNT(DISTINCT o.order_id) AS Total_Orders,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CONCAT('₹ ', COUNT(*)) AS Total_Payments,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CONCAT('₹ ', ROUND(SUM(p.payment_value)/1000000, 2), ' M') AS Total_Payment_Value,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CONCAT('₹ ', ROUND(AVG(p.payment_value), 2)) AS Avg_Payment_Value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orders o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order_payments p ON o.order_id = p.order_id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o.order_purchase_timestamp IS NOT NULL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</a:p>
          <a:p>
            <a:pPr algn="l">
              <a:lnSpc>
                <a:spcPts val="1851"/>
              </a:lnSpc>
              <a:spcBef>
                <a:spcPct val="0"/>
              </a:spcBef>
            </a:pPr>
            <a:r>
              <a:rPr lang="en-US" b="true" sz="132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    Day_Type;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5589" y="194509"/>
            <a:ext cx="3209595" cy="60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  <a:spcBef>
                <a:spcPct val="0"/>
              </a:spcBef>
            </a:pPr>
            <a:r>
              <a:rPr lang="en-US" sz="3522" u="sng">
                <a:solidFill>
                  <a:srgbClr val="FB5E06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SQL 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DAGuKJqDgNs</dc:identifier>
  <dcterms:modified xsi:type="dcterms:W3CDTF">2011-08-01T06:04:30Z</dcterms:modified>
  <cp:revision>1</cp:revision>
  <dc:title>PROJECT</dc:title>
</cp:coreProperties>
</file>